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notesMasterIdLst>
    <p:notesMasterId r:id="rId48"/>
  </p:notesMasterIdLst>
  <p:sldIdLst>
    <p:sldId id="263" r:id="rId2"/>
    <p:sldId id="310" r:id="rId3"/>
    <p:sldId id="312" r:id="rId4"/>
    <p:sldId id="262" r:id="rId5"/>
    <p:sldId id="269" r:id="rId6"/>
    <p:sldId id="270" r:id="rId7"/>
    <p:sldId id="264" r:id="rId8"/>
    <p:sldId id="265" r:id="rId9"/>
    <p:sldId id="318" r:id="rId10"/>
    <p:sldId id="266" r:id="rId11"/>
    <p:sldId id="267" r:id="rId12"/>
    <p:sldId id="276" r:id="rId13"/>
    <p:sldId id="298" r:id="rId14"/>
    <p:sldId id="272" r:id="rId15"/>
    <p:sldId id="299" r:id="rId16"/>
    <p:sldId id="300" r:id="rId17"/>
    <p:sldId id="274" r:id="rId18"/>
    <p:sldId id="275" r:id="rId19"/>
    <p:sldId id="277" r:id="rId20"/>
    <p:sldId id="278" r:id="rId21"/>
    <p:sldId id="273" r:id="rId22"/>
    <p:sldId id="317" r:id="rId23"/>
    <p:sldId id="302" r:id="rId24"/>
    <p:sldId id="301" r:id="rId25"/>
    <p:sldId id="280" r:id="rId26"/>
    <p:sldId id="303" r:id="rId27"/>
    <p:sldId id="304" r:id="rId28"/>
    <p:sldId id="282" r:id="rId29"/>
    <p:sldId id="283" r:id="rId30"/>
    <p:sldId id="306" r:id="rId31"/>
    <p:sldId id="305" r:id="rId32"/>
    <p:sldId id="307" r:id="rId33"/>
    <p:sldId id="286" r:id="rId34"/>
    <p:sldId id="287" r:id="rId35"/>
    <p:sldId id="308" r:id="rId36"/>
    <p:sldId id="268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309" r:id="rId45"/>
    <p:sldId id="315" r:id="rId46"/>
    <p:sldId id="316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C7BCE49-C01C-40B4-B513-60EACB6E7079}" type="datetimeFigureOut">
              <a:rPr lang="en-US"/>
              <a:pPr>
                <a:defRPr/>
              </a:pPr>
              <a:t>1/27/2019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C7020D2-998C-41A3-AB81-64C3DB5FDC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953000" y="6408738"/>
            <a:ext cx="25908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05800" y="6408738"/>
            <a:ext cx="7080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E3158D01-D938-4B2F-8473-B1826DA02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39D7CB99-6293-4525-9A31-B56D19FBB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4F687238-5878-4A1E-B810-D106C9B93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057971DF-1CB6-48FB-B676-BEDC5D800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A4DEC989-278B-4E0E-A693-2F75FE7BB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A380F76F-417A-424B-8EB4-6B57CE9D3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8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32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3087687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382000" y="6408738"/>
            <a:ext cx="631825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F498DF4D-5F31-409A-9950-EDF041908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79" r:id="rId2"/>
    <p:sldLayoutId id="2147483878" r:id="rId3"/>
    <p:sldLayoutId id="2147483877" r:id="rId4"/>
    <p:sldLayoutId id="2147483876" r:id="rId5"/>
    <p:sldLayoutId id="2147483875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ＭＳ Ｐゴシック" pitchFamily="-72" charset="-128"/>
          <a:cs typeface="ＭＳ Ｐゴシック" pitchFamily="-7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-72" charset="2"/>
        <a:buChar char=""/>
        <a:defRPr sz="27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-72" charset="0"/>
        <a:buChar char="◦"/>
        <a:defRPr sz="23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-72" charset="2"/>
        <a:buChar char=""/>
        <a:defRPr sz="21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-72" charset="2"/>
        <a:buChar char=""/>
        <a:defRPr sz="19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-72" charset="2"/>
        <a:buChar char=""/>
        <a:defRPr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Chapter 1: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Introduction to Business Analytics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7650" name="TextBox 5"/>
          <p:cNvSpPr txBox="1">
            <a:spLocks noChangeArrowheads="1"/>
          </p:cNvSpPr>
          <p:nvPr/>
        </p:nvSpPr>
        <p:spPr bwMode="auto">
          <a:xfrm>
            <a:off x="3159348" y="4149080"/>
            <a:ext cx="5984652" cy="2092881"/>
          </a:xfrm>
          <a:prstGeom prst="rect">
            <a:avLst/>
          </a:prstGeom>
          <a:solidFill>
            <a:schemeClr val="bg2">
              <a:alpha val="30196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182880" tIns="182880" rIns="182880" bIns="182880" anchor="ctr">
            <a:prstTxWarp prst="textNoShape">
              <a:avLst/>
            </a:prstTxWarp>
            <a:spAutoFit/>
          </a:bodyPr>
          <a:lstStyle/>
          <a:p>
            <a:r>
              <a:rPr lang="en-US" sz="2800" i="1" dirty="0" smtClean="0"/>
              <a:t>Ahmed Imran Kabir </a:t>
            </a:r>
          </a:p>
          <a:p>
            <a:r>
              <a:rPr lang="en-US" sz="2800" i="1" dirty="0" smtClean="0"/>
              <a:t>Adjunct </a:t>
            </a:r>
            <a:r>
              <a:rPr lang="en-US" sz="2800" i="1" dirty="0" smtClean="0"/>
              <a:t>Lecturer</a:t>
            </a:r>
          </a:p>
          <a:p>
            <a:r>
              <a:rPr lang="en-US" sz="2800" i="1" dirty="0" smtClean="0"/>
              <a:t>School of Business and Economics</a:t>
            </a:r>
            <a:endParaRPr lang="en-US" sz="2800" i="1" dirty="0" smtClean="0"/>
          </a:p>
          <a:p>
            <a:r>
              <a:rPr lang="en-US" sz="2800" i="1" dirty="0" smtClean="0"/>
              <a:t>United International University</a:t>
            </a:r>
            <a:endParaRPr lang="en-US" sz="2800" dirty="0"/>
          </a:p>
        </p:txBody>
      </p:sp>
      <p:sp>
        <p:nvSpPr>
          <p:cNvPr id="27652" name="Slide Number Placeholder 9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0A1296F5-9F6C-4AC7-A1BE-F8A6115FDCD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DATA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- collected facts and figures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DATABASE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collection of computer files containing data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INFORMATION</a:t>
            </a:r>
            <a:endParaRPr lang="en-US" dirty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</a:t>
            </a:r>
            <a:r>
              <a:rPr lang="en-US" dirty="0">
                <a:ea typeface="+mn-ea"/>
                <a:cs typeface="+mn-cs"/>
              </a:rPr>
              <a:t>comes from analyzing data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for Business Analytics</a:t>
            </a:r>
          </a:p>
        </p:txBody>
      </p:sp>
      <p:sp>
        <p:nvSpPr>
          <p:cNvPr id="37892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D0729C47-7195-4C96-B124-64C34585800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Examples of using DATA in business</a:t>
            </a:r>
            <a:r>
              <a:rPr lang="en-US" dirty="0" smtClean="0">
                <a:ea typeface="+mn-ea"/>
                <a:cs typeface="+mn-cs"/>
              </a:rPr>
              <a:t>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Annual reports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Accounting audits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Financial profitability analysis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Economic trends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Marketing research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Operations management performance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Human resource measurements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for Business Analytics</a:t>
            </a:r>
          </a:p>
        </p:txBody>
      </p:sp>
      <p:sp>
        <p:nvSpPr>
          <p:cNvPr id="38916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53FF9A45-A8A6-4390-ABB8-62912C10B639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Metrics</a:t>
            </a:r>
            <a:r>
              <a:rPr lang="en-US" b="1" dirty="0" smtClean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are used to quantify performance.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Measures</a:t>
            </a:r>
            <a:r>
              <a:rPr lang="en-US" dirty="0" smtClean="0">
                <a:ea typeface="+mn-ea"/>
                <a:cs typeface="+mn-cs"/>
              </a:rPr>
              <a:t> are numerical values of metrics.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Discrete</a:t>
            </a:r>
            <a:r>
              <a:rPr lang="en-US" dirty="0" smtClean="0">
                <a:ea typeface="+mn-ea"/>
                <a:cs typeface="+mn-cs"/>
              </a:rPr>
              <a:t> metrics involve counting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- on time or not on time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- number or proportion of on time deliveries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Continuous</a:t>
            </a:r>
            <a:r>
              <a:rPr lang="en-US" dirty="0" smtClean="0">
                <a:ea typeface="+mn-ea"/>
                <a:cs typeface="+mn-cs"/>
              </a:rPr>
              <a:t> metrics are measured on a continuum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delivery time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package weight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purchase price 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for Business Analytics</a:t>
            </a:r>
          </a:p>
        </p:txBody>
      </p:sp>
      <p:sp>
        <p:nvSpPr>
          <p:cNvPr id="39940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AD85A74E-1878-4ED2-A45C-788A2A48171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u="sng" smtClean="0"/>
              <a:t>Example 1.2    A Sales Transaction Database File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for Business Analytics</a:t>
            </a:r>
          </a:p>
        </p:txBody>
      </p:sp>
      <p:sp>
        <p:nvSpPr>
          <p:cNvPr id="40964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EB0A1086-F709-4B00-8687-37F81F3C9BC9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33600"/>
            <a:ext cx="7467600" cy="28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extBox 6"/>
          <p:cNvSpPr txBox="1">
            <a:spLocks noChangeArrowheads="1"/>
          </p:cNvSpPr>
          <p:nvPr/>
        </p:nvSpPr>
        <p:spPr bwMode="auto">
          <a:xfrm>
            <a:off x="7143750" y="5135563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1.1</a:t>
            </a:r>
          </a:p>
        </p:txBody>
      </p:sp>
      <p:sp>
        <p:nvSpPr>
          <p:cNvPr id="40967" name="TextBox 2"/>
          <p:cNvSpPr txBox="1">
            <a:spLocks noChangeArrowheads="1"/>
          </p:cNvSpPr>
          <p:nvPr/>
        </p:nvSpPr>
        <p:spPr bwMode="auto">
          <a:xfrm>
            <a:off x="838200" y="5432425"/>
            <a:ext cx="93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Entities</a:t>
            </a:r>
          </a:p>
        </p:txBody>
      </p:sp>
      <p:cxnSp>
        <p:nvCxnSpPr>
          <p:cNvPr id="6" name="Straight Arrow Connector 5"/>
          <p:cNvCxnSpPr>
            <a:stCxn id="40967" idx="0"/>
          </p:cNvCxnSpPr>
          <p:nvPr/>
        </p:nvCxnSpPr>
        <p:spPr>
          <a:xfrm flipV="1">
            <a:off x="1304925" y="4937125"/>
            <a:ext cx="0" cy="4953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Brace 9"/>
          <p:cNvSpPr/>
          <p:nvPr/>
        </p:nvSpPr>
        <p:spPr>
          <a:xfrm>
            <a:off x="7924800" y="2971800"/>
            <a:ext cx="152400" cy="190500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0970" name="TextBox 10"/>
          <p:cNvSpPr txBox="1">
            <a:spLocks noChangeArrowheads="1"/>
          </p:cNvSpPr>
          <p:nvPr/>
        </p:nvSpPr>
        <p:spPr bwMode="auto">
          <a:xfrm>
            <a:off x="7958138" y="3554413"/>
            <a:ext cx="103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Records</a:t>
            </a:r>
          </a:p>
        </p:txBody>
      </p:sp>
      <p:sp>
        <p:nvSpPr>
          <p:cNvPr id="13" name="Left Brace 12"/>
          <p:cNvSpPr/>
          <p:nvPr/>
        </p:nvSpPr>
        <p:spPr>
          <a:xfrm rot="-5400000">
            <a:off x="4572000" y="1935163"/>
            <a:ext cx="304800" cy="6400800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0972" name="TextBox 14"/>
          <p:cNvSpPr txBox="1">
            <a:spLocks noChangeArrowheads="1"/>
          </p:cNvSpPr>
          <p:nvPr/>
        </p:nvSpPr>
        <p:spPr bwMode="auto">
          <a:xfrm>
            <a:off x="3886200" y="5351463"/>
            <a:ext cx="208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Fields or Attributes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Four Types Data Based on Measurement Scale</a:t>
            </a:r>
            <a:r>
              <a:rPr lang="en-US" dirty="0" smtClean="0">
                <a:ea typeface="+mn-ea"/>
                <a:cs typeface="+mn-cs"/>
              </a:rPr>
              <a:t>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Categorical (nominal) data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Ordinal data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Interval data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Ratio data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for Business Analytics</a:t>
            </a:r>
          </a:p>
        </p:txBody>
      </p:sp>
      <p:sp>
        <p:nvSpPr>
          <p:cNvPr id="41988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808655ED-4D22-4754-B038-A0F36B981B50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u="sng" smtClean="0"/>
              <a:t>Example 1.3 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z="2600" u="sng" smtClean="0"/>
              <a:t>Classifying Data Elements in a Purchasing Database</a:t>
            </a:r>
            <a:endParaRPr lang="en-US" sz="260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for Business Analytics</a:t>
            </a:r>
          </a:p>
        </p:txBody>
      </p:sp>
      <p:sp>
        <p:nvSpPr>
          <p:cNvPr id="43012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471B2280-0CB9-4EF6-A23C-1E3B787A0B2D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67000"/>
            <a:ext cx="8594725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Box 6"/>
          <p:cNvSpPr txBox="1">
            <a:spLocks noChangeArrowheads="1"/>
          </p:cNvSpPr>
          <p:nvPr/>
        </p:nvSpPr>
        <p:spPr bwMode="auto">
          <a:xfrm>
            <a:off x="8135938" y="5222875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1185862"/>
          </a:xfrm>
        </p:spPr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u="sng" smtClean="0"/>
              <a:t>Example 1.3  (continued)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z="2600" u="sng" smtClean="0"/>
              <a:t>Classifying Data Elements in a Purchasing Database</a:t>
            </a:r>
            <a:endParaRPr lang="en-US" sz="260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for Business Analytics</a:t>
            </a:r>
          </a:p>
        </p:txBody>
      </p:sp>
      <p:sp>
        <p:nvSpPr>
          <p:cNvPr id="44036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20095A84-A188-4B5C-85DD-245D0D80E6CE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67000"/>
            <a:ext cx="8594725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TextBox 9"/>
          <p:cNvSpPr txBox="1">
            <a:spLocks noChangeArrowheads="1"/>
          </p:cNvSpPr>
          <p:nvPr/>
        </p:nvSpPr>
        <p:spPr bwMode="auto">
          <a:xfrm rot="2700000">
            <a:off x="1840707" y="5469731"/>
            <a:ext cx="1339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Categorical</a:t>
            </a:r>
          </a:p>
        </p:txBody>
      </p:sp>
      <p:sp>
        <p:nvSpPr>
          <p:cNvPr id="44039" name="TextBox 10"/>
          <p:cNvSpPr txBox="1">
            <a:spLocks noChangeArrowheads="1"/>
          </p:cNvSpPr>
          <p:nvPr/>
        </p:nvSpPr>
        <p:spPr bwMode="auto">
          <a:xfrm rot="2700000">
            <a:off x="2445544" y="5476082"/>
            <a:ext cx="1339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Categorical</a:t>
            </a:r>
          </a:p>
        </p:txBody>
      </p:sp>
      <p:sp>
        <p:nvSpPr>
          <p:cNvPr id="44040" name="TextBox 11"/>
          <p:cNvSpPr txBox="1">
            <a:spLocks noChangeArrowheads="1"/>
          </p:cNvSpPr>
          <p:nvPr/>
        </p:nvSpPr>
        <p:spPr bwMode="auto">
          <a:xfrm rot="2700000">
            <a:off x="3326607" y="5471318"/>
            <a:ext cx="1339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Categorical</a:t>
            </a:r>
          </a:p>
        </p:txBody>
      </p:sp>
      <p:sp>
        <p:nvSpPr>
          <p:cNvPr id="44041" name="TextBox 12"/>
          <p:cNvSpPr txBox="1">
            <a:spLocks noChangeArrowheads="1"/>
          </p:cNvSpPr>
          <p:nvPr/>
        </p:nvSpPr>
        <p:spPr bwMode="auto">
          <a:xfrm rot="2700000">
            <a:off x="4368007" y="5257006"/>
            <a:ext cx="71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Ratio</a:t>
            </a:r>
          </a:p>
        </p:txBody>
      </p:sp>
      <p:sp>
        <p:nvSpPr>
          <p:cNvPr id="44042" name="TextBox 13"/>
          <p:cNvSpPr txBox="1">
            <a:spLocks noChangeArrowheads="1"/>
          </p:cNvSpPr>
          <p:nvPr/>
        </p:nvSpPr>
        <p:spPr bwMode="auto">
          <a:xfrm rot="2700000">
            <a:off x="900907" y="5469731"/>
            <a:ext cx="1339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Categorical</a:t>
            </a:r>
          </a:p>
        </p:txBody>
      </p:sp>
      <p:sp>
        <p:nvSpPr>
          <p:cNvPr id="44043" name="TextBox 14"/>
          <p:cNvSpPr txBox="1">
            <a:spLocks noChangeArrowheads="1"/>
          </p:cNvSpPr>
          <p:nvPr/>
        </p:nvSpPr>
        <p:spPr bwMode="auto">
          <a:xfrm rot="2700000">
            <a:off x="4906169" y="5291932"/>
            <a:ext cx="71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Ratio</a:t>
            </a:r>
          </a:p>
        </p:txBody>
      </p:sp>
      <p:sp>
        <p:nvSpPr>
          <p:cNvPr id="44044" name="TextBox 15"/>
          <p:cNvSpPr txBox="1">
            <a:spLocks noChangeArrowheads="1"/>
          </p:cNvSpPr>
          <p:nvPr/>
        </p:nvSpPr>
        <p:spPr bwMode="auto">
          <a:xfrm rot="2700000">
            <a:off x="5680869" y="5282407"/>
            <a:ext cx="71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Ratio</a:t>
            </a:r>
          </a:p>
        </p:txBody>
      </p:sp>
      <p:sp>
        <p:nvSpPr>
          <p:cNvPr id="44045" name="TextBox 16"/>
          <p:cNvSpPr txBox="1">
            <a:spLocks noChangeArrowheads="1"/>
          </p:cNvSpPr>
          <p:nvPr/>
        </p:nvSpPr>
        <p:spPr bwMode="auto">
          <a:xfrm rot="2700000">
            <a:off x="6579394" y="5271294"/>
            <a:ext cx="71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Ratio</a:t>
            </a:r>
          </a:p>
        </p:txBody>
      </p:sp>
      <p:sp>
        <p:nvSpPr>
          <p:cNvPr id="44046" name="TextBox 18"/>
          <p:cNvSpPr txBox="1">
            <a:spLocks noChangeArrowheads="1"/>
          </p:cNvSpPr>
          <p:nvPr/>
        </p:nvSpPr>
        <p:spPr bwMode="auto">
          <a:xfrm rot="2700000">
            <a:off x="7428707" y="5377656"/>
            <a:ext cx="93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Interval</a:t>
            </a:r>
          </a:p>
        </p:txBody>
      </p:sp>
      <p:sp>
        <p:nvSpPr>
          <p:cNvPr id="44047" name="TextBox 19"/>
          <p:cNvSpPr txBox="1">
            <a:spLocks noChangeArrowheads="1"/>
          </p:cNvSpPr>
          <p:nvPr/>
        </p:nvSpPr>
        <p:spPr bwMode="auto">
          <a:xfrm rot="2700000">
            <a:off x="8103394" y="5371307"/>
            <a:ext cx="933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Interval</a:t>
            </a:r>
          </a:p>
        </p:txBody>
      </p:sp>
      <p:sp>
        <p:nvSpPr>
          <p:cNvPr id="44048" name="TextBox 17"/>
          <p:cNvSpPr txBox="1">
            <a:spLocks noChangeArrowheads="1"/>
          </p:cNvSpPr>
          <p:nvPr/>
        </p:nvSpPr>
        <p:spPr bwMode="auto">
          <a:xfrm>
            <a:off x="228600" y="5192713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Categorical (nominal) Data</a:t>
            </a:r>
            <a:endParaRPr lang="en-US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Data placed in </a:t>
            </a:r>
            <a:r>
              <a:rPr lang="en-US" dirty="0">
                <a:ea typeface="+mn-ea"/>
                <a:cs typeface="+mn-cs"/>
              </a:rPr>
              <a:t>categories according to a specified </a:t>
            </a:r>
            <a:r>
              <a:rPr lang="en-US" dirty="0" smtClean="0">
                <a:ea typeface="+mn-ea"/>
                <a:cs typeface="+mn-cs"/>
              </a:rPr>
              <a:t>characteristic</a:t>
            </a: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Categories </a:t>
            </a:r>
            <a:r>
              <a:rPr lang="en-US" dirty="0">
                <a:ea typeface="+mn-ea"/>
                <a:cs typeface="+mn-cs"/>
              </a:rPr>
              <a:t>bear no quantitative relationship to one </a:t>
            </a:r>
            <a:r>
              <a:rPr lang="en-US" dirty="0" smtClean="0">
                <a:ea typeface="+mn-ea"/>
                <a:cs typeface="+mn-cs"/>
              </a:rPr>
              <a:t>another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Examples: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customer’s location (America, Europe, Asia)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- employee classification (manager, supervisor,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  associate)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for Business Analytics</a:t>
            </a:r>
          </a:p>
        </p:txBody>
      </p:sp>
      <p:sp>
        <p:nvSpPr>
          <p:cNvPr id="45060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26FD3EE5-512E-46F2-B0B5-7C55FD5B518B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Ordinal Data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Data that is ranked or ordered according to some relationship with one another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No fixed units of measurement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Examples: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college football rankings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survey responses 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  (</a:t>
            </a:r>
            <a:r>
              <a:rPr lang="en-US" dirty="0">
                <a:ea typeface="+mn-ea"/>
                <a:cs typeface="+mn-cs"/>
              </a:rPr>
              <a:t>poor, average, good, </a:t>
            </a:r>
            <a:r>
              <a:rPr lang="en-US" dirty="0" smtClean="0">
                <a:ea typeface="+mn-ea"/>
                <a:cs typeface="+mn-cs"/>
              </a:rPr>
              <a:t>very good, excellent)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for Business Analytics</a:t>
            </a:r>
          </a:p>
        </p:txBody>
      </p:sp>
      <p:sp>
        <p:nvSpPr>
          <p:cNvPr id="46084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792D50E2-5B3C-497D-85EC-E8C4E54C80D7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Interval Data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Ordinal data but with constant differences between observations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No true zero point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Ratios are not meaningful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Examples: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temperature readings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SAT scores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for Business Analytics</a:t>
            </a:r>
          </a:p>
        </p:txBody>
      </p:sp>
      <p:sp>
        <p:nvSpPr>
          <p:cNvPr id="47108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4339325D-C40A-4BCC-AE4C-CF6A714E96A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9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6534926C-6B3D-47B4-82A5-6A06BFFC39A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0"/>
            <a:ext cx="9126537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Ratio Data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Continuous values and have a natural zero point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Ratios are meaningful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Examples: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monthly sales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delivery times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for Business Analytics</a:t>
            </a:r>
          </a:p>
        </p:txBody>
      </p:sp>
      <p:sp>
        <p:nvSpPr>
          <p:cNvPr id="48132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9E11284B-7D71-485D-B798-86135E23589E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Model</a:t>
            </a:r>
            <a:r>
              <a:rPr lang="en-US" dirty="0" smtClean="0">
                <a:ea typeface="+mn-ea"/>
                <a:cs typeface="+mn-cs"/>
              </a:rPr>
              <a:t>: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An abstraction or representation of a real system, idea, or object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Captures the most important features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Can be a written or verbal description, a visual display, a mathematical formula, or a spreadsheet representation 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Decision Models</a:t>
            </a:r>
          </a:p>
        </p:txBody>
      </p:sp>
      <p:sp>
        <p:nvSpPr>
          <p:cNvPr id="49156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E7B2E48C-2B81-4658-97EC-959A74A2B71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1143000" y="381000"/>
            <a:ext cx="3390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tx2"/>
                </a:solidFill>
              </a:rPr>
              <a:t>Decision Models</a:t>
            </a:r>
            <a:endParaRPr lang="en-US"/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1143000" y="1143000"/>
            <a:ext cx="54054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u="sng"/>
              <a:t>Example 1.4   Three Forms of a Model</a:t>
            </a:r>
            <a:endParaRPr lang="en-US"/>
          </a:p>
          <a:p>
            <a:endParaRPr lang="en-US"/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1479550" y="1230313"/>
            <a:ext cx="6673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1981200" y="1447800"/>
            <a:ext cx="5565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1676400" y="1447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1066800" y="1676400"/>
            <a:ext cx="69818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The sales of a new produce, such as a first-</a:t>
            </a:r>
          </a:p>
          <a:p>
            <a:r>
              <a:rPr lang="en-US"/>
              <a:t>generation iPad or 3D television, often follow a</a:t>
            </a:r>
          </a:p>
          <a:p>
            <a:r>
              <a:rPr lang="en-US"/>
              <a:t>common pattern.</a:t>
            </a:r>
          </a:p>
          <a:p>
            <a:pPr>
              <a:buFontTx/>
              <a:buChar char="•"/>
            </a:pPr>
            <a:r>
              <a:rPr lang="en-US"/>
              <a:t>  Sales might grow at an increasing rate over time</a:t>
            </a:r>
          </a:p>
          <a:p>
            <a:r>
              <a:rPr lang="en-US"/>
              <a:t>as positive customer feedback spreads.</a:t>
            </a:r>
          </a:p>
          <a:p>
            <a:r>
              <a:rPr lang="en-US"/>
              <a:t>(See the </a:t>
            </a:r>
            <a:r>
              <a:rPr lang="en-US" i="1"/>
              <a:t>S</a:t>
            </a:r>
            <a:r>
              <a:rPr lang="en-US"/>
              <a:t>-shaped curve on the following slide.)</a:t>
            </a:r>
          </a:p>
          <a:p>
            <a:pPr>
              <a:buFontTx/>
              <a:buChar char="•"/>
            </a:pPr>
            <a:r>
              <a:rPr lang="en-US"/>
              <a:t>  A mathematical model of the S-curve can be </a:t>
            </a:r>
          </a:p>
          <a:p>
            <a:r>
              <a:rPr lang="en-US"/>
              <a:t>identified; for example, </a:t>
            </a:r>
            <a:r>
              <a:rPr lang="en-US" i="1"/>
              <a:t>S</a:t>
            </a:r>
            <a:r>
              <a:rPr lang="en-US"/>
              <a:t> = </a:t>
            </a:r>
            <a:r>
              <a:rPr lang="en-US" i="1"/>
              <a:t>ae</a:t>
            </a:r>
            <a:r>
              <a:rPr lang="en-US" i="1" baseline="30000"/>
              <a:t>be</a:t>
            </a:r>
            <a:r>
              <a:rPr lang="en-US" i="1" baseline="46000"/>
              <a:t>ct</a:t>
            </a:r>
            <a:r>
              <a:rPr lang="en-US"/>
              <a:t>, where </a:t>
            </a:r>
            <a:r>
              <a:rPr lang="en-US" i="1"/>
              <a:t>S</a:t>
            </a:r>
            <a:r>
              <a:rPr lang="en-US"/>
              <a:t> is</a:t>
            </a:r>
          </a:p>
          <a:p>
            <a:r>
              <a:rPr lang="en-US"/>
              <a:t>sales, </a:t>
            </a:r>
            <a:r>
              <a:rPr lang="en-US" i="1"/>
              <a:t>t</a:t>
            </a:r>
            <a:r>
              <a:rPr lang="en-US"/>
              <a:t> is time, </a:t>
            </a:r>
            <a:r>
              <a:rPr lang="en-US" i="1"/>
              <a:t>e</a:t>
            </a:r>
            <a:r>
              <a:rPr lang="en-US"/>
              <a:t> is the base of natural logarithms,</a:t>
            </a:r>
          </a:p>
          <a:p>
            <a:r>
              <a:rPr lang="en-US"/>
              <a:t>and </a:t>
            </a:r>
            <a:r>
              <a:rPr lang="en-US" i="1"/>
              <a:t>a</a:t>
            </a:r>
            <a:r>
              <a:rPr lang="en-US"/>
              <a:t>, </a:t>
            </a:r>
            <a:r>
              <a:rPr lang="en-US" i="1"/>
              <a:t>b</a:t>
            </a:r>
            <a:r>
              <a:rPr lang="en-US"/>
              <a:t> and </a:t>
            </a:r>
            <a:r>
              <a:rPr lang="en-US" i="1"/>
              <a:t>c</a:t>
            </a:r>
            <a:r>
              <a:rPr lang="en-US"/>
              <a:t> are constants.</a:t>
            </a: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8534400" y="6553200"/>
            <a:ext cx="412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900"/>
              <a:t>1-23</a:t>
            </a:r>
            <a:endParaRPr lang="en-US" sz="800"/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3733800" y="5867400"/>
            <a:ext cx="408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/>
              <a:t>Copyright © 2013 Pearson Education, Inc. </a:t>
            </a:r>
          </a:p>
          <a:p>
            <a:r>
              <a:rPr lang="en-US" sz="1000"/>
              <a:t>            publishing as Prentice Hall</a:t>
            </a:r>
          </a:p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E3158D01-D938-4B2F-8473-B1826DA0208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Decision Models</a:t>
            </a:r>
          </a:p>
        </p:txBody>
      </p:sp>
      <p:sp>
        <p:nvSpPr>
          <p:cNvPr id="51203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F9CDA63C-D943-4267-A418-79CCA32AFDDD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72771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Box 6"/>
          <p:cNvSpPr txBox="1">
            <a:spLocks noChangeArrowheads="1"/>
          </p:cNvSpPr>
          <p:nvPr/>
        </p:nvSpPr>
        <p:spPr bwMode="auto">
          <a:xfrm>
            <a:off x="7127875" y="5967413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 </a:t>
            </a:r>
            <a:r>
              <a:rPr lang="en-US" u="sng" dirty="0" smtClean="0">
                <a:ea typeface="+mn-ea"/>
                <a:cs typeface="+mn-cs"/>
              </a:rPr>
              <a:t>decision model</a:t>
            </a:r>
            <a:r>
              <a:rPr lang="en-US" dirty="0" smtClean="0">
                <a:ea typeface="+mn-ea"/>
                <a:cs typeface="+mn-cs"/>
              </a:rPr>
              <a:t> is a model used to understand, analyze, or facilitate decision making.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Types of model </a:t>
            </a:r>
            <a:r>
              <a:rPr lang="en-US" u="sng" dirty="0" smtClean="0">
                <a:ea typeface="+mn-ea"/>
                <a:cs typeface="+mn-cs"/>
              </a:rPr>
              <a:t>input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- data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- uncontrollable variables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- decision variables (controllable)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Types of model </a:t>
            </a:r>
            <a:r>
              <a:rPr lang="en-US" u="sng" dirty="0" smtClean="0">
                <a:ea typeface="+mn-ea"/>
                <a:cs typeface="+mn-cs"/>
              </a:rPr>
              <a:t>output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performance measures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- behavioral measures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Decision Models</a:t>
            </a:r>
          </a:p>
        </p:txBody>
      </p:sp>
      <p:sp>
        <p:nvSpPr>
          <p:cNvPr id="52228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E0329A75-5562-474A-B8C7-6344837BF099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54500"/>
          </a:xfrm>
        </p:spPr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smtClean="0"/>
              <a:t>                      Nature of Decision Models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Decision Models</a:t>
            </a: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2362200"/>
            <a:ext cx="7667625" cy="2395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3253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1EB83CC7-8F51-4C5E-952E-61C8E5FDCA5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3254" name="TextBox 6"/>
          <p:cNvSpPr txBox="1">
            <a:spLocks noChangeArrowheads="1"/>
          </p:cNvSpPr>
          <p:nvPr/>
        </p:nvSpPr>
        <p:spPr bwMode="auto">
          <a:xfrm>
            <a:off x="7696200" y="4757738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1.4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254500"/>
          </a:xfrm>
        </p:spPr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u="sng" dirty="0" smtClean="0"/>
              <a:t>Example 1.5   A Sales-Promotion Model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dirty="0" smtClean="0"/>
              <a:t>In the grocery industry, managers typically need to know how best to use pricing, coupons and advertising strategies to influence sales.</a:t>
            </a:r>
          </a:p>
          <a:p>
            <a:pPr marL="109538" indent="0" eaLnBrk="1" hangingPunct="1">
              <a:spcBef>
                <a:spcPts val="1200"/>
              </a:spcBef>
              <a:buFont typeface="Wingdings 3" pitchFamily="-72" charset="2"/>
              <a:buNone/>
            </a:pPr>
            <a:r>
              <a:rPr lang="en-US" dirty="0" smtClean="0"/>
              <a:t>Using Business Analytics, a grocer can develop a model that predicts sales using price, coupons and advertising.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Decision Models</a:t>
            </a:r>
          </a:p>
        </p:txBody>
      </p:sp>
      <p:sp>
        <p:nvSpPr>
          <p:cNvPr id="54276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8B86FB15-217F-4059-9C7B-63C35E9FF88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Decision Models</a:t>
            </a:r>
          </a:p>
        </p:txBody>
      </p:sp>
      <p:sp>
        <p:nvSpPr>
          <p:cNvPr id="55299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DF06B0FD-3D37-4C00-8E06-D41F820B1C57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95400"/>
            <a:ext cx="7162800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90600" y="5181600"/>
            <a:ext cx="7239000" cy="1096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0972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Sales = 500 – 0.05(price) + 30(coupons)</a:t>
            </a:r>
          </a:p>
          <a:p>
            <a:pPr marL="10972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            +0.08(advertising) + 0.25(price)(advertising)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1566862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Descriptive Decision Models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Simply tell “what is” and describe relationships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Do not tell managers what to do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66057" y="152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Decision Models</a:t>
            </a:r>
          </a:p>
        </p:txBody>
      </p:sp>
      <p:sp>
        <p:nvSpPr>
          <p:cNvPr id="56323" name="Content Placeholder 1"/>
          <p:cNvSpPr txBox="1">
            <a:spLocks/>
          </p:cNvSpPr>
          <p:nvPr/>
        </p:nvSpPr>
        <p:spPr bwMode="auto">
          <a:xfrm>
            <a:off x="739775" y="3810000"/>
            <a:ext cx="4060825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0953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None/>
            </a:pPr>
            <a:r>
              <a:rPr lang="en-US" sz="2700"/>
              <a:t>Influence Diagrams visually show how various model elements relate to one another.</a:t>
            </a:r>
          </a:p>
        </p:txBody>
      </p:sp>
      <p:sp>
        <p:nvSpPr>
          <p:cNvPr id="56324" name="TextBox 5"/>
          <p:cNvSpPr txBox="1">
            <a:spLocks noChangeArrowheads="1"/>
          </p:cNvSpPr>
          <p:nvPr/>
        </p:nvSpPr>
        <p:spPr bwMode="auto">
          <a:xfrm>
            <a:off x="533400" y="3028950"/>
            <a:ext cx="75692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600" u="sng"/>
              <a:t>Example 1.6  An Influence Diagram for Total Cost</a:t>
            </a:r>
          </a:p>
          <a:p>
            <a:endParaRPr lang="en-US" sz="1800"/>
          </a:p>
        </p:txBody>
      </p:sp>
      <p:sp>
        <p:nvSpPr>
          <p:cNvPr id="56326" name="Slide Number Placeholder 10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FA684607-583E-4632-BA24-39166F36160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6327" name="TextBox 8"/>
          <p:cNvSpPr txBox="1">
            <a:spLocks noChangeArrowheads="1"/>
          </p:cNvSpPr>
          <p:nvPr/>
        </p:nvSpPr>
        <p:spPr bwMode="auto">
          <a:xfrm>
            <a:off x="7712075" y="6075363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1.5</a:t>
            </a:r>
          </a:p>
        </p:txBody>
      </p:sp>
      <p:pic>
        <p:nvPicPr>
          <p:cNvPr id="563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8350" y="3886200"/>
            <a:ext cx="3736975" cy="2176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u="sng" smtClean="0"/>
              <a:t>Example 1.7  A Mathematical Model for Total Cost</a:t>
            </a:r>
          </a:p>
          <a:p>
            <a:pPr marL="109538" indent="0" eaLnBrk="1" hangingPunct="1">
              <a:buFont typeface="Wingdings 3" pitchFamily="-72" charset="2"/>
              <a:buNone/>
            </a:pPr>
            <a:endParaRPr lang="en-US" smtClean="0"/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mtClean="0"/>
              <a:t>   </a:t>
            </a:r>
            <a:r>
              <a:rPr lang="en-US" i="1" smtClean="0"/>
              <a:t>TC = F +VQ</a:t>
            </a:r>
            <a:endParaRPr lang="en-US" smtClean="0"/>
          </a:p>
          <a:p>
            <a:pPr marL="109538" indent="0" eaLnBrk="1" hangingPunct="1">
              <a:buFont typeface="Wingdings 3" pitchFamily="-72" charset="2"/>
              <a:buNone/>
            </a:pPr>
            <a:endParaRPr lang="en-US" smtClean="0"/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i="1" smtClean="0"/>
              <a:t>TC</a:t>
            </a:r>
            <a:r>
              <a:rPr lang="en-US" smtClean="0"/>
              <a:t> is Total Cost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i="1" smtClean="0"/>
              <a:t>F</a:t>
            </a:r>
            <a:r>
              <a:rPr lang="en-US" smtClean="0"/>
              <a:t> is Fixed cost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i="1" smtClean="0"/>
              <a:t>V</a:t>
            </a:r>
            <a:r>
              <a:rPr lang="en-US" smtClean="0"/>
              <a:t> is Variable unit cost 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i="1" smtClean="0"/>
              <a:t>Q</a:t>
            </a:r>
            <a:r>
              <a:rPr lang="en-US" smtClean="0"/>
              <a:t> is Quantity produced</a:t>
            </a:r>
          </a:p>
          <a:p>
            <a:pPr marL="109538" indent="0" eaLnBrk="1" hangingPunct="1">
              <a:buFont typeface="Wingdings 3" pitchFamily="-72" charset="2"/>
              <a:buNone/>
            </a:pPr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Decision Models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4863" y="2438400"/>
            <a:ext cx="3775075" cy="2765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7349" name="Slide Number Placeholder 9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98BDF409-904F-47EB-B3DE-91AC97CABC2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7350" name="TextBox 6"/>
          <p:cNvSpPr txBox="1">
            <a:spLocks noChangeArrowheads="1"/>
          </p:cNvSpPr>
          <p:nvPr/>
        </p:nvSpPr>
        <p:spPr bwMode="auto">
          <a:xfrm>
            <a:off x="7700963" y="5203825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1.6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Business Analytics?</a:t>
            </a:r>
          </a:p>
          <a:p>
            <a:pPr eaLnBrk="1" hangingPunct="1"/>
            <a:r>
              <a:rPr lang="en-US" smtClean="0"/>
              <a:t>Evolution of Business Analytics</a:t>
            </a:r>
          </a:p>
          <a:p>
            <a:pPr eaLnBrk="1" hangingPunct="1"/>
            <a:r>
              <a:rPr lang="en-US" smtClean="0"/>
              <a:t>Scope of Business Analytics</a:t>
            </a:r>
          </a:p>
          <a:p>
            <a:pPr eaLnBrk="1" hangingPunct="1"/>
            <a:r>
              <a:rPr lang="en-US" smtClean="0"/>
              <a:t>Data for Business Analytics</a:t>
            </a:r>
          </a:p>
          <a:p>
            <a:pPr eaLnBrk="1" hangingPunct="1"/>
            <a:r>
              <a:rPr lang="en-US" smtClean="0"/>
              <a:t>Decision Models</a:t>
            </a:r>
          </a:p>
          <a:p>
            <a:pPr eaLnBrk="1" hangingPunct="1"/>
            <a:r>
              <a:rPr lang="en-US" smtClean="0"/>
              <a:t>Problem Solving and Decision Making</a:t>
            </a:r>
          </a:p>
          <a:p>
            <a:pPr eaLnBrk="1" hangingPunct="1"/>
            <a:r>
              <a:rPr lang="en-US" smtClean="0"/>
              <a:t>Fun with Analytics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Chapter 1 Topics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29700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DDC0297C-6BAB-4E8A-B572-68A6317C65B5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Content Placeholder 1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u="sng" dirty="0" smtClean="0"/>
              <a:t>Example 1.8   A Break-even Decision Model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i="1" dirty="0" smtClean="0"/>
              <a:t>TC</a:t>
            </a:r>
            <a:r>
              <a:rPr lang="en-US" dirty="0" smtClean="0"/>
              <a:t>(manufacturing) = $50,000 + $125*</a:t>
            </a:r>
            <a:r>
              <a:rPr lang="en-US" i="1" dirty="0" smtClean="0"/>
              <a:t>Q</a:t>
            </a:r>
            <a:endParaRPr lang="en-US" dirty="0" smtClean="0"/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i="1" dirty="0" smtClean="0"/>
              <a:t>TC</a:t>
            </a:r>
            <a:r>
              <a:rPr lang="en-US" dirty="0" smtClean="0"/>
              <a:t>(outsourcing) = $175*</a:t>
            </a:r>
            <a:r>
              <a:rPr lang="en-US" i="1" dirty="0" smtClean="0"/>
              <a:t>Q</a:t>
            </a:r>
            <a:endParaRPr lang="en-US" dirty="0" smtClean="0"/>
          </a:p>
          <a:p>
            <a:pPr marL="109538" indent="0" eaLnBrk="1" hangingPunct="1">
              <a:spcBef>
                <a:spcPts val="1200"/>
              </a:spcBef>
              <a:buFont typeface="Wingdings 3" pitchFamily="-72" charset="2"/>
              <a:buNone/>
            </a:pPr>
            <a:r>
              <a:rPr lang="en-US" u="sng" dirty="0" smtClean="0"/>
              <a:t>Breakeven Point</a:t>
            </a:r>
            <a:r>
              <a:rPr lang="en-US" dirty="0" smtClean="0"/>
              <a:t>: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dirty="0" smtClean="0"/>
              <a:t>Set </a:t>
            </a:r>
            <a:r>
              <a:rPr lang="en-US" i="1" dirty="0" smtClean="0"/>
              <a:t>TC</a:t>
            </a:r>
            <a:r>
              <a:rPr lang="en-US" dirty="0" smtClean="0"/>
              <a:t>(manufacturing) 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dirty="0" smtClean="0"/>
              <a:t>      = </a:t>
            </a:r>
            <a:r>
              <a:rPr lang="en-US" i="1" dirty="0" smtClean="0"/>
              <a:t>TC</a:t>
            </a:r>
            <a:r>
              <a:rPr lang="en-US" dirty="0" smtClean="0"/>
              <a:t>(outsourcing)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Decision Models</a:t>
            </a:r>
          </a:p>
        </p:txBody>
      </p:sp>
      <p:sp>
        <p:nvSpPr>
          <p:cNvPr id="58372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8991C370-EFD4-4B20-884B-7408BA79BC9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583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819400"/>
            <a:ext cx="43068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TextBox 6"/>
          <p:cNvSpPr txBox="1">
            <a:spLocks noChangeArrowheads="1"/>
          </p:cNvSpPr>
          <p:nvPr/>
        </p:nvSpPr>
        <p:spPr bwMode="auto">
          <a:xfrm>
            <a:off x="8037513" y="5410200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1.7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Content Placeholder 1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u="sng" smtClean="0"/>
              <a:t>Example 1.9    A Linear Demand Prediction Model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mtClean="0"/>
              <a:t>As price increases, demand falls.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Decision Models</a:t>
            </a: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3538" y="2362200"/>
            <a:ext cx="5715000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55061575-0BF5-4FF7-8D8F-CA73D92AC58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9398" name="TextBox 6"/>
          <p:cNvSpPr txBox="1">
            <a:spLocks noChangeArrowheads="1"/>
          </p:cNvSpPr>
          <p:nvPr/>
        </p:nvSpPr>
        <p:spPr bwMode="auto">
          <a:xfrm>
            <a:off x="6589713" y="5775325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1.8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Content Placeholder 1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sz="2600" u="sng" smtClean="0"/>
              <a:t>Example 1.10   A Nonlinear Demand Prediction Model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z="2600" smtClean="0"/>
              <a:t>Assumes price elasticity (constant ratio of % change in demand to % change in price)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Decision Models</a:t>
            </a:r>
          </a:p>
        </p:txBody>
      </p:sp>
      <p:sp>
        <p:nvSpPr>
          <p:cNvPr id="60420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37156255-925C-472C-854E-7A77F1594D77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604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590800"/>
            <a:ext cx="5715000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2" name="TextBox 6"/>
          <p:cNvSpPr txBox="1">
            <a:spLocks noChangeArrowheads="1"/>
          </p:cNvSpPr>
          <p:nvPr/>
        </p:nvSpPr>
        <p:spPr bwMode="auto">
          <a:xfrm>
            <a:off x="6562725" y="6062663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1.9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Predictive Decision Models often incorporate uncertainty to help managers analyze risk.</a:t>
            </a:r>
          </a:p>
          <a:p>
            <a:pPr eaLnBrk="1" hangingPunct="1"/>
            <a:r>
              <a:rPr lang="en-US" smtClean="0"/>
              <a:t>Aim to predict what will happen in the future.</a:t>
            </a:r>
          </a:p>
          <a:p>
            <a:pPr eaLnBrk="1" hangingPunct="1"/>
            <a:r>
              <a:rPr lang="en-US" u="sng" smtClean="0"/>
              <a:t>Uncertainty</a:t>
            </a:r>
            <a:r>
              <a:rPr lang="en-US" smtClean="0"/>
              <a:t> is imperfect knowledge of what will happen in the future.</a:t>
            </a:r>
          </a:p>
          <a:p>
            <a:pPr eaLnBrk="1" hangingPunct="1"/>
            <a:r>
              <a:rPr lang="en-US" u="sng" smtClean="0"/>
              <a:t>Risk</a:t>
            </a:r>
            <a:r>
              <a:rPr lang="en-US" smtClean="0"/>
              <a:t> is associated with the consequences of what actually happens.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Decision Models</a:t>
            </a:r>
          </a:p>
        </p:txBody>
      </p:sp>
      <p:sp>
        <p:nvSpPr>
          <p:cNvPr id="61444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A07C0465-1E8E-4D16-A8C1-F695016D333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Prescriptive Decision Models</a:t>
            </a:r>
            <a:r>
              <a:rPr lang="en-US" dirty="0" smtClean="0">
                <a:ea typeface="+mn-ea"/>
                <a:cs typeface="+mn-cs"/>
              </a:rPr>
              <a:t> help decision makers identify the best solution.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Optimization</a:t>
            </a:r>
            <a:r>
              <a:rPr lang="en-US" dirty="0" smtClean="0">
                <a:ea typeface="+mn-ea"/>
                <a:cs typeface="+mn-cs"/>
              </a:rPr>
              <a:t> - finding values of decision variables that minimize (or maximize) something such as cost (or profit).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Objective function</a:t>
            </a:r>
            <a:r>
              <a:rPr lang="en-US" b="1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- the equation that minimizes (or maximizes) the quantity of interest.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Constraints</a:t>
            </a:r>
            <a:r>
              <a:rPr lang="en-US" dirty="0" smtClean="0">
                <a:ea typeface="+mn-ea"/>
                <a:cs typeface="+mn-cs"/>
              </a:rPr>
              <a:t> - limitations or restrictions.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Optimal solution</a:t>
            </a:r>
            <a:r>
              <a:rPr lang="en-US" dirty="0" smtClean="0">
                <a:ea typeface="+mn-ea"/>
                <a:cs typeface="+mn-cs"/>
              </a:rPr>
              <a:t> - values of the decision variables at the minimum (or maximum) point.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Decision Models</a:t>
            </a:r>
          </a:p>
        </p:txBody>
      </p:sp>
      <p:sp>
        <p:nvSpPr>
          <p:cNvPr id="62468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A9CE56E1-8D5D-47A7-9521-6E424CD5497E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1.11  A Pricing Model</a:t>
            </a:r>
            <a:endParaRPr lang="en-US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 firm wishes to determine the best pricing for one of its products in order to maximize revenue.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Analysts determined the following model: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Sales = -2.9485(price) + 3240.9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Total revenue = (price)(sales)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Identify the price that maximizes total revenue, subject to any constraints that might exist. 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Decision Models</a:t>
            </a:r>
          </a:p>
        </p:txBody>
      </p:sp>
      <p:sp>
        <p:nvSpPr>
          <p:cNvPr id="63492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DE821500-969E-4A15-976F-A6CDA5B5B69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Deterministic</a:t>
            </a:r>
            <a:r>
              <a:rPr lang="en-US" smtClean="0"/>
              <a:t> prescriptive models have inputs that are known with certainty.</a:t>
            </a:r>
          </a:p>
          <a:p>
            <a:pPr eaLnBrk="1" hangingPunct="1"/>
            <a:r>
              <a:rPr lang="en-US" u="sng" smtClean="0"/>
              <a:t>Stochastic</a:t>
            </a:r>
            <a:r>
              <a:rPr lang="en-US" smtClean="0"/>
              <a:t> prescriptive models have one or more inputs that are </a:t>
            </a:r>
            <a:r>
              <a:rPr lang="en-US" u="sng" smtClean="0"/>
              <a:t>not</a:t>
            </a:r>
            <a:r>
              <a:rPr lang="en-US" smtClean="0"/>
              <a:t> known with certainty.</a:t>
            </a:r>
          </a:p>
          <a:p>
            <a:pPr eaLnBrk="1" hangingPunct="1"/>
            <a:r>
              <a:rPr lang="en-US" u="sng" smtClean="0"/>
              <a:t>Algorithms</a:t>
            </a:r>
            <a:r>
              <a:rPr lang="en-US" smtClean="0"/>
              <a:t> are systematic procedures used to find optimal solutions to decision models.</a:t>
            </a:r>
          </a:p>
          <a:p>
            <a:pPr eaLnBrk="1" hangingPunct="1"/>
            <a:r>
              <a:rPr lang="en-US" u="sng" smtClean="0"/>
              <a:t>Search algorithms</a:t>
            </a:r>
            <a:r>
              <a:rPr lang="en-US" b="1" smtClean="0"/>
              <a:t> </a:t>
            </a:r>
            <a:r>
              <a:rPr lang="en-US" smtClean="0"/>
              <a:t>are used for complex problems to find a good solution without guaranteeing an optimal solution.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Decision Models</a:t>
            </a:r>
          </a:p>
        </p:txBody>
      </p:sp>
      <p:sp>
        <p:nvSpPr>
          <p:cNvPr id="64516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A1873CE8-23B2-4E03-AB7C-9003A6CB975B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BA represents only a portion of the overall problem solving and decision making process.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Six steps in the problem solving process</a:t>
            </a:r>
            <a:endParaRPr lang="en-US" dirty="0" smtClean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1. Recognizing the problem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2. Defining the problem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3. Structuring the problem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4. Analyzing the problem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5. Interpreting results and making a decision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6. Implementing the solution 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Problem Solving </a:t>
            </a:r>
            <a:r>
              <a:rPr lang="en-US" sz="3200" dirty="0" smtClean="0">
                <a:ea typeface="+mj-ea"/>
                <a:cs typeface="+mj-cs"/>
              </a:rPr>
              <a:t>and </a:t>
            </a:r>
            <a:r>
              <a:rPr lang="en-US" sz="3200" dirty="0">
                <a:ea typeface="+mj-ea"/>
                <a:cs typeface="+mj-cs"/>
              </a:rPr>
              <a:t>Decision Making</a:t>
            </a:r>
          </a:p>
        </p:txBody>
      </p:sp>
      <p:sp>
        <p:nvSpPr>
          <p:cNvPr id="65540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9E7D267A-09EB-48E3-8C62-FC607211EE0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1. </a:t>
            </a:r>
            <a:r>
              <a:rPr lang="en-US" u="sng" dirty="0" smtClean="0">
                <a:ea typeface="+mn-ea"/>
                <a:cs typeface="+mn-cs"/>
              </a:rPr>
              <a:t>Recognizing </a:t>
            </a:r>
            <a:r>
              <a:rPr lang="en-US" u="sng" dirty="0">
                <a:ea typeface="+mn-ea"/>
                <a:cs typeface="+mn-cs"/>
              </a:rPr>
              <a:t>the </a:t>
            </a:r>
            <a:r>
              <a:rPr lang="en-US" u="sng" dirty="0" smtClean="0">
                <a:ea typeface="+mn-ea"/>
                <a:cs typeface="+mn-cs"/>
              </a:rPr>
              <a:t>Problem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Problems exist when there is a gap between what is happening and what we think should be happening.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For example, costs are too high compared with competitors.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Problem Solving </a:t>
            </a:r>
            <a:r>
              <a:rPr lang="en-US" sz="3200" dirty="0" smtClean="0">
                <a:ea typeface="+mj-ea"/>
                <a:cs typeface="+mj-cs"/>
              </a:rPr>
              <a:t>and </a:t>
            </a:r>
            <a:r>
              <a:rPr lang="en-US" sz="3200" dirty="0">
                <a:ea typeface="+mj-ea"/>
                <a:cs typeface="+mj-cs"/>
              </a:rPr>
              <a:t>Decision Making</a:t>
            </a:r>
          </a:p>
        </p:txBody>
      </p:sp>
      <p:sp>
        <p:nvSpPr>
          <p:cNvPr id="66564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936D0EAF-C52A-4B4D-A5CD-311D6AA7CFE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2. </a:t>
            </a:r>
            <a:r>
              <a:rPr lang="en-US" u="sng" dirty="0" smtClean="0">
                <a:ea typeface="+mn-ea"/>
                <a:cs typeface="+mn-cs"/>
              </a:rPr>
              <a:t>Defining </a:t>
            </a:r>
            <a:r>
              <a:rPr lang="en-US" u="sng" dirty="0">
                <a:ea typeface="+mn-ea"/>
                <a:cs typeface="+mn-cs"/>
              </a:rPr>
              <a:t>the </a:t>
            </a:r>
            <a:r>
              <a:rPr lang="en-US" u="sng" dirty="0" smtClean="0">
                <a:ea typeface="+mn-ea"/>
                <a:cs typeface="+mn-cs"/>
              </a:rPr>
              <a:t>Problem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Clearly defining the problem is not a trivial task.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Complexity increases when the following occur: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large number of courses of action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several competing objectives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external groups are affected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problem owner and problem solver are not the 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  same person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time constraints exist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Problem Solving </a:t>
            </a:r>
            <a:r>
              <a:rPr lang="en-US" sz="3200" dirty="0" smtClean="0">
                <a:ea typeface="+mj-ea"/>
                <a:cs typeface="+mj-cs"/>
              </a:rPr>
              <a:t>and </a:t>
            </a:r>
            <a:r>
              <a:rPr lang="en-US" sz="3200" dirty="0">
                <a:ea typeface="+mj-ea"/>
                <a:cs typeface="+mj-cs"/>
              </a:rPr>
              <a:t>Decision Making</a:t>
            </a:r>
          </a:p>
        </p:txBody>
      </p:sp>
      <p:sp>
        <p:nvSpPr>
          <p:cNvPr id="67588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648E6976-9CE8-476B-974C-03F781BB1681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sz="2800" b="1"/>
              <a:t>Analytics</a:t>
            </a:r>
            <a:r>
              <a:rPr lang="en-US" sz="2800"/>
              <a:t> is the use of: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z="2800"/>
              <a:t>	data, 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z="2800"/>
              <a:t>	information technology, 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z="2800"/>
              <a:t>	statistical analysis, 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z="2800"/>
              <a:t>	quantitative methods, and 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z="2800"/>
              <a:t>	mathematical or computer-based models 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z="2800"/>
              <a:t>to help managers gain improved insight about their business operations and 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z="2800"/>
              <a:t>make better, fact-based decisions.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What is Business Analytics?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30724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65CBDD9B-04C7-4A3D-9EE2-5674522A911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3</a:t>
            </a:r>
            <a:r>
              <a:rPr lang="en-US" dirty="0">
                <a:ea typeface="+mn-ea"/>
                <a:cs typeface="+mn-cs"/>
              </a:rPr>
              <a:t>. </a:t>
            </a:r>
            <a:r>
              <a:rPr lang="en-US" u="sng" dirty="0" smtClean="0">
                <a:ea typeface="+mn-ea"/>
                <a:cs typeface="+mn-cs"/>
              </a:rPr>
              <a:t>Structuring </a:t>
            </a:r>
            <a:r>
              <a:rPr lang="en-US" u="sng" dirty="0">
                <a:ea typeface="+mn-ea"/>
                <a:cs typeface="+mn-cs"/>
              </a:rPr>
              <a:t>the </a:t>
            </a:r>
            <a:r>
              <a:rPr lang="en-US" u="sng" dirty="0" smtClean="0">
                <a:ea typeface="+mn-ea"/>
                <a:cs typeface="+mn-cs"/>
              </a:rPr>
              <a:t>Problem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Stating goals and objectives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Characterizing the possible decisions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Identifying any constraints or restrictions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Problem Solving </a:t>
            </a:r>
            <a:r>
              <a:rPr lang="en-US" sz="3200" dirty="0" smtClean="0">
                <a:ea typeface="+mj-ea"/>
                <a:cs typeface="+mj-cs"/>
              </a:rPr>
              <a:t>and </a:t>
            </a:r>
            <a:r>
              <a:rPr lang="en-US" sz="3200" dirty="0">
                <a:ea typeface="+mj-ea"/>
                <a:cs typeface="+mj-cs"/>
              </a:rPr>
              <a:t>Decision Making</a:t>
            </a:r>
          </a:p>
        </p:txBody>
      </p:sp>
      <p:sp>
        <p:nvSpPr>
          <p:cNvPr id="68612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9BB7B961-2DD7-40F9-802A-A92D965B93BB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4. </a:t>
            </a:r>
            <a:r>
              <a:rPr lang="en-US" u="sng" dirty="0" smtClean="0">
                <a:ea typeface="+mn-ea"/>
                <a:cs typeface="+mn-cs"/>
              </a:rPr>
              <a:t>Analyzing </a:t>
            </a:r>
            <a:r>
              <a:rPr lang="en-US" u="sng" dirty="0">
                <a:ea typeface="+mn-ea"/>
                <a:cs typeface="+mn-cs"/>
              </a:rPr>
              <a:t>the </a:t>
            </a:r>
            <a:r>
              <a:rPr lang="en-US" u="sng" dirty="0" smtClean="0">
                <a:ea typeface="+mn-ea"/>
                <a:cs typeface="+mn-cs"/>
              </a:rPr>
              <a:t>Problem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Identifying and applying appropriate Business Analytics techniques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Typically involves experimentation, statistical analysis, or a solution process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Much of this course is devoted to learning BA techniques for use in Step 4.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Problem Solving </a:t>
            </a:r>
            <a:r>
              <a:rPr lang="en-US" sz="3200" dirty="0" smtClean="0">
                <a:ea typeface="+mj-ea"/>
                <a:cs typeface="+mj-cs"/>
              </a:rPr>
              <a:t>and </a:t>
            </a:r>
            <a:r>
              <a:rPr lang="en-US" sz="3200" dirty="0">
                <a:ea typeface="+mj-ea"/>
                <a:cs typeface="+mj-cs"/>
              </a:rPr>
              <a:t>Decision Making</a:t>
            </a:r>
          </a:p>
        </p:txBody>
      </p:sp>
      <p:sp>
        <p:nvSpPr>
          <p:cNvPr id="69636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97DC80AE-7605-441D-B0E8-72812C90AB07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5. </a:t>
            </a:r>
            <a:r>
              <a:rPr lang="en-US" u="sng" dirty="0" smtClean="0">
                <a:ea typeface="+mn-ea"/>
                <a:cs typeface="+mn-cs"/>
              </a:rPr>
              <a:t>Interpreting Results </a:t>
            </a:r>
            <a:r>
              <a:rPr lang="en-US" u="sng" dirty="0">
                <a:ea typeface="+mn-ea"/>
                <a:cs typeface="+mn-cs"/>
              </a:rPr>
              <a:t>and </a:t>
            </a:r>
            <a:r>
              <a:rPr lang="en-US" u="sng" dirty="0" smtClean="0">
                <a:ea typeface="+mn-ea"/>
                <a:cs typeface="+mn-cs"/>
              </a:rPr>
              <a:t>Making </a:t>
            </a:r>
            <a:r>
              <a:rPr lang="en-US" u="sng" dirty="0">
                <a:ea typeface="+mn-ea"/>
                <a:cs typeface="+mn-cs"/>
              </a:rPr>
              <a:t>a D</a:t>
            </a:r>
            <a:r>
              <a:rPr lang="en-US" u="sng" dirty="0" smtClean="0">
                <a:ea typeface="+mn-ea"/>
                <a:cs typeface="+mn-cs"/>
              </a:rPr>
              <a:t>ecision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Managers interpret the results from the analysis phase.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Incorporate subjective judgment as needed.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Understand limitations and model assumptions.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Make a decision utilizing the above information.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Problem Solving </a:t>
            </a:r>
            <a:r>
              <a:rPr lang="en-US" sz="3200" dirty="0" smtClean="0">
                <a:ea typeface="+mj-ea"/>
                <a:cs typeface="+mj-cs"/>
              </a:rPr>
              <a:t>and </a:t>
            </a:r>
            <a:r>
              <a:rPr lang="en-US" sz="3200" dirty="0">
                <a:ea typeface="+mj-ea"/>
                <a:cs typeface="+mj-cs"/>
              </a:rPr>
              <a:t>Decision Making</a:t>
            </a:r>
          </a:p>
        </p:txBody>
      </p:sp>
      <p:sp>
        <p:nvSpPr>
          <p:cNvPr id="70660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9DDA9C06-1985-41DD-9DAB-FD312D31AAA0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6. </a:t>
            </a:r>
            <a:r>
              <a:rPr lang="en-US" u="sng" dirty="0" smtClean="0">
                <a:ea typeface="+mn-ea"/>
                <a:cs typeface="+mn-cs"/>
              </a:rPr>
              <a:t>Implementing </a:t>
            </a:r>
            <a:r>
              <a:rPr lang="en-US" u="sng" dirty="0">
                <a:ea typeface="+mn-ea"/>
                <a:cs typeface="+mn-cs"/>
              </a:rPr>
              <a:t>the </a:t>
            </a:r>
            <a:r>
              <a:rPr lang="en-US" u="sng" dirty="0" smtClean="0">
                <a:ea typeface="+mn-ea"/>
                <a:cs typeface="+mn-cs"/>
              </a:rPr>
              <a:t>Solution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Translate the results of the model back to the real world.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Make the solution work in the organization by providing adequate training and resources.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Problem Solving </a:t>
            </a:r>
            <a:r>
              <a:rPr lang="en-US" sz="3200" dirty="0" smtClean="0">
                <a:ea typeface="+mj-ea"/>
                <a:cs typeface="+mj-cs"/>
              </a:rPr>
              <a:t>and </a:t>
            </a:r>
            <a:r>
              <a:rPr lang="en-US" sz="3200" dirty="0">
                <a:ea typeface="+mj-ea"/>
                <a:cs typeface="+mj-cs"/>
              </a:rPr>
              <a:t>Decision Making</a:t>
            </a:r>
          </a:p>
        </p:txBody>
      </p:sp>
      <p:sp>
        <p:nvSpPr>
          <p:cNvPr id="71684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5F2CC946-9EDC-4F87-A58D-7E11889E915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700"/>
          </a:xfrm>
        </p:spPr>
        <p:txBody>
          <a:bodyPr>
            <a:normAutofit fontScale="92500" lnSpcReduction="10000"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Analytics in Practice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500" u="sng" dirty="0" smtClean="0">
                <a:ea typeface="+mn-ea"/>
                <a:cs typeface="+mn-cs"/>
              </a:rPr>
              <a:t>Developing Effective Analytical Tools 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500" dirty="0">
                <a:ea typeface="+mn-ea"/>
                <a:cs typeface="+mn-cs"/>
              </a:rPr>
              <a:t> </a:t>
            </a:r>
            <a:r>
              <a:rPr lang="en-US" sz="2500" dirty="0" smtClean="0">
                <a:ea typeface="+mn-ea"/>
                <a:cs typeface="+mn-cs"/>
              </a:rPr>
              <a:t>   </a:t>
            </a:r>
            <a:r>
              <a:rPr lang="en-US" sz="2500" u="sng" dirty="0" smtClean="0">
                <a:ea typeface="+mn-ea"/>
                <a:cs typeface="+mn-cs"/>
              </a:rPr>
              <a:t>at Hewlett-Packard</a:t>
            </a:r>
            <a:endParaRPr lang="en-US" sz="2500" u="sng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Will analytics solve the problem?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Can they leverage an existing solution?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Is a decision model really needed?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Guidelines for successful implementation: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Use prototyping.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Build insight, not black boxes.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Remove unneeded complexity.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Partner with end users in discovery and design.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Develop an analytic champion.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Problem Solving </a:t>
            </a:r>
            <a:r>
              <a:rPr lang="en-US" sz="3200" dirty="0" smtClean="0">
                <a:ea typeface="+mj-ea"/>
                <a:cs typeface="+mj-cs"/>
              </a:rPr>
              <a:t>and </a:t>
            </a:r>
            <a:r>
              <a:rPr lang="en-US" sz="3200" dirty="0">
                <a:ea typeface="+mj-ea"/>
                <a:cs typeface="+mj-cs"/>
              </a:rPr>
              <a:t>Decision Making</a:t>
            </a:r>
          </a:p>
        </p:txBody>
      </p:sp>
      <p:sp>
        <p:nvSpPr>
          <p:cNvPr id="72708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F1252810-75CB-4AB3-A60D-2A807E8E6ADE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727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1470025"/>
            <a:ext cx="22256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Content Placeholder 1"/>
          <p:cNvSpPr>
            <a:spLocks noGrp="1"/>
          </p:cNvSpPr>
          <p:nvPr>
            <p:ph idx="1"/>
          </p:nvPr>
        </p:nvSpPr>
        <p:spPr>
          <a:xfrm>
            <a:off x="468313" y="1358900"/>
            <a:ext cx="3951287" cy="4648200"/>
          </a:xfrm>
        </p:spPr>
        <p:txBody>
          <a:bodyPr/>
          <a:lstStyle/>
          <a:p>
            <a:pPr eaLnBrk="1" hangingPunct="1"/>
            <a:r>
              <a:rPr lang="en-US" smtClean="0"/>
              <a:t>Algorithm</a:t>
            </a:r>
          </a:p>
          <a:p>
            <a:pPr eaLnBrk="1" hangingPunct="1"/>
            <a:r>
              <a:rPr lang="en-US" smtClean="0"/>
              <a:t>Business analytics</a:t>
            </a:r>
          </a:p>
          <a:p>
            <a:pPr eaLnBrk="1" hangingPunct="1"/>
            <a:r>
              <a:rPr lang="en-US" smtClean="0"/>
              <a:t>Business intelligence</a:t>
            </a:r>
          </a:p>
          <a:p>
            <a:pPr eaLnBrk="1" hangingPunct="1"/>
            <a:r>
              <a:rPr lang="en-US" smtClean="0"/>
              <a:t>Categorical (nominal) data</a:t>
            </a:r>
          </a:p>
          <a:p>
            <a:pPr eaLnBrk="1" hangingPunct="1"/>
            <a:r>
              <a:rPr lang="en-US" smtClean="0"/>
              <a:t>Constraint</a:t>
            </a:r>
          </a:p>
          <a:p>
            <a:pPr eaLnBrk="1" hangingPunct="1"/>
            <a:r>
              <a:rPr lang="en-US" smtClean="0"/>
              <a:t>Continuous metric</a:t>
            </a:r>
          </a:p>
          <a:p>
            <a:pPr eaLnBrk="1" hangingPunct="1"/>
            <a:r>
              <a:rPr lang="en-US" smtClean="0"/>
              <a:t>Data set</a:t>
            </a:r>
          </a:p>
          <a:p>
            <a:pPr eaLnBrk="1" hangingPunct="1"/>
            <a:r>
              <a:rPr lang="en-US" smtClean="0"/>
              <a:t>Database</a:t>
            </a:r>
          </a:p>
          <a:p>
            <a:pPr eaLnBrk="1" hangingPunct="1"/>
            <a:r>
              <a:rPr lang="en-US" smtClean="0"/>
              <a:t>Decision model</a:t>
            </a:r>
          </a:p>
          <a:p>
            <a:pPr eaLnBrk="1" hangingPunct="1"/>
            <a:endParaRPr lang="en-US" smtClean="0"/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D6782B5B-7F36-4C9E-B838-D57318D6698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Chapter 1 - Key Terms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73733" name="Content Placeholder 1"/>
          <p:cNvSpPr txBox="1">
            <a:spLocks/>
          </p:cNvSpPr>
          <p:nvPr/>
        </p:nvSpPr>
        <p:spPr bwMode="auto">
          <a:xfrm>
            <a:off x="4691063" y="1371600"/>
            <a:ext cx="3952875" cy="46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Decision support systems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Descriptive statistics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Deterministic model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Discrete metric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Entities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Fields (attributes)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Influence diagram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Interval data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Management science (MS)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endParaRPr lang="en-US" sz="2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Content Placeholder 1"/>
          <p:cNvSpPr>
            <a:spLocks noGrp="1"/>
          </p:cNvSpPr>
          <p:nvPr>
            <p:ph idx="1"/>
          </p:nvPr>
        </p:nvSpPr>
        <p:spPr>
          <a:xfrm>
            <a:off x="468313" y="1358900"/>
            <a:ext cx="3951287" cy="4648200"/>
          </a:xfrm>
        </p:spPr>
        <p:txBody>
          <a:bodyPr/>
          <a:lstStyle/>
          <a:p>
            <a:pPr eaLnBrk="1" hangingPunct="1"/>
            <a:r>
              <a:rPr lang="en-US" smtClean="0"/>
              <a:t>Measure</a:t>
            </a:r>
          </a:p>
          <a:p>
            <a:pPr eaLnBrk="1" hangingPunct="1"/>
            <a:r>
              <a:rPr lang="en-US" smtClean="0"/>
              <a:t>Measurement</a:t>
            </a:r>
          </a:p>
          <a:p>
            <a:pPr eaLnBrk="1" hangingPunct="1"/>
            <a:r>
              <a:rPr lang="en-US" smtClean="0"/>
              <a:t>Metric</a:t>
            </a:r>
          </a:p>
          <a:p>
            <a:pPr eaLnBrk="1" hangingPunct="1"/>
            <a:r>
              <a:rPr lang="en-US" smtClean="0"/>
              <a:t>Model</a:t>
            </a:r>
          </a:p>
          <a:p>
            <a:pPr eaLnBrk="1" hangingPunct="1"/>
            <a:r>
              <a:rPr lang="en-US" smtClean="0"/>
              <a:t>Objective function</a:t>
            </a:r>
          </a:p>
          <a:p>
            <a:pPr eaLnBrk="1" hangingPunct="1"/>
            <a:r>
              <a:rPr lang="en-US" smtClean="0"/>
              <a:t>Operations research (OR)</a:t>
            </a:r>
          </a:p>
          <a:p>
            <a:pPr eaLnBrk="1" hangingPunct="1"/>
            <a:r>
              <a:rPr lang="en-US" smtClean="0"/>
              <a:t>Optimal solution</a:t>
            </a:r>
          </a:p>
          <a:p>
            <a:pPr eaLnBrk="1" hangingPunct="1"/>
            <a:r>
              <a:rPr lang="en-US" smtClean="0"/>
              <a:t>Optimization</a:t>
            </a:r>
          </a:p>
          <a:p>
            <a:pPr eaLnBrk="1" hangingPunct="1"/>
            <a:r>
              <a:rPr lang="en-US" smtClean="0"/>
              <a:t>Ordinal data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4D85A78B-8B9E-408A-BE4B-6CE21B302C0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Chapter 1 - Key Terms (continued)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74757" name="Content Placeholder 1"/>
          <p:cNvSpPr txBox="1">
            <a:spLocks/>
          </p:cNvSpPr>
          <p:nvPr/>
        </p:nvSpPr>
        <p:spPr bwMode="auto">
          <a:xfrm>
            <a:off x="4691063" y="1371600"/>
            <a:ext cx="3952875" cy="46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Predictive analytics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Prescriptive analytics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Problem solving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Ratio data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Risk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Search Algorithm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Stochastic model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Uncertainty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800" u="sng" dirty="0">
                <a:ea typeface="+mn-ea"/>
                <a:cs typeface="+mn-cs"/>
              </a:rPr>
              <a:t>Business Analytics Applications</a:t>
            </a:r>
            <a:endParaRPr lang="en-US" u="sng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Management of customer relationships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Financial and marketing activities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Supply chain management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Human resource planning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Pricing decisions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Sport team game strategies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What is Business Analytics?</a:t>
            </a:r>
          </a:p>
        </p:txBody>
      </p:sp>
      <p:sp>
        <p:nvSpPr>
          <p:cNvPr id="31748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FD697E7A-8CB1-44A0-8BE8-262E85672F69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800" u="sng" dirty="0">
                <a:ea typeface="+mn-ea"/>
                <a:cs typeface="+mn-cs"/>
              </a:rPr>
              <a:t>Importance of Business Analytics</a:t>
            </a:r>
            <a:endParaRPr lang="en-US" u="sng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There is a strong relationship of BA with: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	- profitability of businesses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	</a:t>
            </a:r>
            <a:r>
              <a:rPr lang="en-US" dirty="0" smtClean="0">
                <a:ea typeface="+mn-ea"/>
                <a:cs typeface="+mn-cs"/>
              </a:rPr>
              <a:t>- revenue of businesses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	</a:t>
            </a:r>
            <a:r>
              <a:rPr lang="en-US" dirty="0" smtClean="0">
                <a:ea typeface="+mn-ea"/>
                <a:cs typeface="+mn-cs"/>
              </a:rPr>
              <a:t>- shareholder return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BA enhances understanding of data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BA is vital for businesses to remain competitive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BA enables creation of informative reports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What is Business Analytics?</a:t>
            </a:r>
          </a:p>
        </p:txBody>
      </p:sp>
      <p:sp>
        <p:nvSpPr>
          <p:cNvPr id="32772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8AFBD827-F054-45EE-A042-21F777F8487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Operations research</a:t>
            </a:r>
          </a:p>
          <a:p>
            <a:pPr eaLnBrk="1" hangingPunct="1"/>
            <a:r>
              <a:rPr lang="en-US" smtClean="0"/>
              <a:t>Management science</a:t>
            </a:r>
          </a:p>
          <a:p>
            <a:pPr eaLnBrk="1" hangingPunct="1"/>
            <a:r>
              <a:rPr lang="en-US" smtClean="0"/>
              <a:t>Business intelligence</a:t>
            </a:r>
          </a:p>
          <a:p>
            <a:pPr eaLnBrk="1" hangingPunct="1"/>
            <a:r>
              <a:rPr lang="en-US" smtClean="0"/>
              <a:t>Decision support systems</a:t>
            </a:r>
          </a:p>
          <a:p>
            <a:pPr eaLnBrk="1" hangingPunct="1"/>
            <a:r>
              <a:rPr lang="en-US" smtClean="0"/>
              <a:t>Personal computer software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Evolution of Business Analytics</a:t>
            </a:r>
          </a:p>
        </p:txBody>
      </p:sp>
      <p:sp>
        <p:nvSpPr>
          <p:cNvPr id="33796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7A0B61E0-EF86-4076-9564-3B14BDA02E03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Descriptive analytics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	</a:t>
            </a:r>
            <a:r>
              <a:rPr lang="en-US" dirty="0" smtClean="0">
                <a:ea typeface="+mn-ea"/>
                <a:cs typeface="+mn-cs"/>
              </a:rPr>
              <a:t>- uses data to understand past and present (Data Mining, Descriptive Stat, Data visualization,  Data Query, Standard Reporting)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Predictive analytics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	</a:t>
            </a:r>
            <a:r>
              <a:rPr lang="en-US" dirty="0" smtClean="0">
                <a:ea typeface="+mn-ea"/>
                <a:cs typeface="+mn-cs"/>
              </a:rPr>
              <a:t>- analyzes past performance (Data Mining, Predictive Modeling)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Prescriptive analytics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	</a:t>
            </a:r>
            <a:r>
              <a:rPr lang="en-US" dirty="0" smtClean="0">
                <a:ea typeface="+mn-ea"/>
                <a:cs typeface="+mn-cs"/>
              </a:rPr>
              <a:t>- uses optimization techniques (Optimization, Decision Analysis, Simulation)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Scope of Business Analytics</a:t>
            </a:r>
          </a:p>
        </p:txBody>
      </p:sp>
      <p:sp>
        <p:nvSpPr>
          <p:cNvPr id="34820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87252445-6B2D-47DB-AD82-C0C92F061FF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Financial Analytics</a:t>
            </a:r>
          </a:p>
          <a:p>
            <a:r>
              <a:rPr lang="en-US" dirty="0" smtClean="0"/>
              <a:t>HR Analytics</a:t>
            </a:r>
          </a:p>
          <a:p>
            <a:r>
              <a:rPr lang="en-US" dirty="0" smtClean="0"/>
              <a:t>Marketing Analytics</a:t>
            </a:r>
          </a:p>
          <a:p>
            <a:r>
              <a:rPr lang="en-US" dirty="0" smtClean="0"/>
              <a:t>Health Care Analytics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Supply Chain Analytics</a:t>
            </a:r>
          </a:p>
          <a:p>
            <a:r>
              <a:rPr lang="en-US" dirty="0" smtClean="0"/>
              <a:t>Analytics for Government and Nonprofits</a:t>
            </a:r>
          </a:p>
          <a:p>
            <a:r>
              <a:rPr lang="en-US" dirty="0" smtClean="0"/>
              <a:t>Sports Analytics</a:t>
            </a:r>
          </a:p>
          <a:p>
            <a:r>
              <a:rPr lang="en-US" dirty="0" smtClean="0"/>
              <a:t>Web Analytics</a:t>
            </a:r>
          </a:p>
          <a:p>
            <a:pPr marL="109537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Analytics in Practice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39D7CB99-6293-4525-9A31-B56D19FBB6E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690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2037</TotalTime>
  <Words>1711</Words>
  <Application>Microsoft Office PowerPoint</Application>
  <PresentationFormat>On-screen Show (4:3)</PresentationFormat>
  <Paragraphs>386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ＭＳ Ｐゴシック</vt:lpstr>
      <vt:lpstr>Arial</vt:lpstr>
      <vt:lpstr>Calibri</vt:lpstr>
      <vt:lpstr>Verdana</vt:lpstr>
      <vt:lpstr>Wingdings 2</vt:lpstr>
      <vt:lpstr>Wingdings 3</vt:lpstr>
      <vt:lpstr>Concourse</vt:lpstr>
      <vt:lpstr>Chapter 1: Introduction to Business Analytics</vt:lpstr>
      <vt:lpstr>PowerPoint Presentation</vt:lpstr>
      <vt:lpstr>Chapter 1 Topics</vt:lpstr>
      <vt:lpstr>What is Business Analytics?</vt:lpstr>
      <vt:lpstr>What is Business Analytics?</vt:lpstr>
      <vt:lpstr>What is Business Analytics?</vt:lpstr>
      <vt:lpstr>Evolution of Business Analytics</vt:lpstr>
      <vt:lpstr>Scope of Business Analytics</vt:lpstr>
      <vt:lpstr>Business Analytics in Practice</vt:lpstr>
      <vt:lpstr>Data for Business Analytics</vt:lpstr>
      <vt:lpstr>Data for Business Analytics</vt:lpstr>
      <vt:lpstr>Data for Business Analytics</vt:lpstr>
      <vt:lpstr>Data for Business Analytics</vt:lpstr>
      <vt:lpstr>Data for Business Analytics</vt:lpstr>
      <vt:lpstr>Data for Business Analytics</vt:lpstr>
      <vt:lpstr>Data for Business Analytics</vt:lpstr>
      <vt:lpstr>Data for Business Analytics</vt:lpstr>
      <vt:lpstr>Data for Business Analytics</vt:lpstr>
      <vt:lpstr>Data for Business Analytics</vt:lpstr>
      <vt:lpstr>Data for Business Analytics</vt:lpstr>
      <vt:lpstr>Decision Models</vt:lpstr>
      <vt:lpstr>PowerPoint Presentation</vt:lpstr>
      <vt:lpstr>Decision Models</vt:lpstr>
      <vt:lpstr>Decision Models</vt:lpstr>
      <vt:lpstr>Decision Models</vt:lpstr>
      <vt:lpstr>Decision Models</vt:lpstr>
      <vt:lpstr>Decision Models</vt:lpstr>
      <vt:lpstr>Decision Models</vt:lpstr>
      <vt:lpstr>Decision Models</vt:lpstr>
      <vt:lpstr>Decision Models</vt:lpstr>
      <vt:lpstr>Decision Models</vt:lpstr>
      <vt:lpstr>Decision Models</vt:lpstr>
      <vt:lpstr>Decision Models</vt:lpstr>
      <vt:lpstr>Decision Models</vt:lpstr>
      <vt:lpstr>Decision Models</vt:lpstr>
      <vt:lpstr>Decision Models</vt:lpstr>
      <vt:lpstr>Problem Solving and Decision Making</vt:lpstr>
      <vt:lpstr>Problem Solving and Decision Making</vt:lpstr>
      <vt:lpstr>Problem Solving and Decision Making</vt:lpstr>
      <vt:lpstr>Problem Solving and Decision Making</vt:lpstr>
      <vt:lpstr>Problem Solving and Decision Making</vt:lpstr>
      <vt:lpstr>Problem Solving and Decision Making</vt:lpstr>
      <vt:lpstr>Problem Solving and Decision Making</vt:lpstr>
      <vt:lpstr>Problem Solving and Decision Making</vt:lpstr>
      <vt:lpstr>Chapter 1 - Key Terms</vt:lpstr>
      <vt:lpstr>Chapter 1 - Key Terms (continued)</vt:lpstr>
    </vt:vector>
  </TitlesOfParts>
  <Company>University of South Carolina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Introduction to Business Analytics</dc:title>
  <dc:creator>Joan Donohue</dc:creator>
  <cp:lastModifiedBy>Ahmed Imran Kabir</cp:lastModifiedBy>
  <cp:revision>88</cp:revision>
  <dcterms:created xsi:type="dcterms:W3CDTF">2011-11-27T17:51:45Z</dcterms:created>
  <dcterms:modified xsi:type="dcterms:W3CDTF">2019-01-27T10:57:45Z</dcterms:modified>
</cp:coreProperties>
</file>